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0" r:id="rId2"/>
    <p:sldId id="268" r:id="rId3"/>
    <p:sldId id="269" r:id="rId4"/>
    <p:sldId id="270" r:id="rId5"/>
    <p:sldId id="271" r:id="rId6"/>
    <p:sldId id="261" r:id="rId7"/>
    <p:sldId id="262" r:id="rId8"/>
    <p:sldId id="256" r:id="rId9"/>
    <p:sldId id="266" r:id="rId10"/>
    <p:sldId id="273" r:id="rId11"/>
    <p:sldId id="267" r:id="rId12"/>
    <p:sldId id="274" r:id="rId13"/>
    <p:sldId id="276" r:id="rId14"/>
    <p:sldId id="279" r:id="rId15"/>
    <p:sldId id="277" r:id="rId16"/>
    <p:sldId id="280" r:id="rId17"/>
    <p:sldId id="278" r:id="rId18"/>
    <p:sldId id="275" r:id="rId19"/>
    <p:sldId id="281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37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57AC2BB-083A-4119-ADE7-26361AE33951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C47C7A-4355-4BED-9EB7-CE11013DF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C2BB-083A-4119-ADE7-26361AE33951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7C7A-4355-4BED-9EB7-CE11013DF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C2BB-083A-4119-ADE7-26361AE33951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7C7A-4355-4BED-9EB7-CE11013DF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7AC2BB-083A-4119-ADE7-26361AE33951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C47C7A-4355-4BED-9EB7-CE11013DF7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57AC2BB-083A-4119-ADE7-26361AE33951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C47C7A-4355-4BED-9EB7-CE11013DF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C2BB-083A-4119-ADE7-26361AE33951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7C7A-4355-4BED-9EB7-CE11013DF7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C2BB-083A-4119-ADE7-26361AE33951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7C7A-4355-4BED-9EB7-CE11013DF7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7AC2BB-083A-4119-ADE7-26361AE33951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C47C7A-4355-4BED-9EB7-CE11013DF7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C2BB-083A-4119-ADE7-26361AE33951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7C7A-4355-4BED-9EB7-CE11013DF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7AC2BB-083A-4119-ADE7-26361AE33951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C47C7A-4355-4BED-9EB7-CE11013DF7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7AC2BB-083A-4119-ADE7-26361AE33951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C47C7A-4355-4BED-9EB7-CE11013DF7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7AC2BB-083A-4119-ADE7-26361AE33951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C47C7A-4355-4BED-9EB7-CE11013DF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яйц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86466"/>
            <a:ext cx="8786842" cy="6071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50112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Тема: Благословения боящихся Бога.</a:t>
            </a:r>
          </a:p>
          <a:p>
            <a:endParaRPr lang="ru-RU" sz="800" b="1" dirty="0" smtClean="0"/>
          </a:p>
          <a:p>
            <a:r>
              <a:rPr lang="ru-RU" sz="2400" b="1" i="1" dirty="0" smtClean="0"/>
              <a:t>Гл. м. – Страх перед Богом открывает путь к Божьим благословениям.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Тема:  Успешное свидетельство о Христе.</a:t>
            </a:r>
          </a:p>
          <a:p>
            <a:endParaRPr lang="ru-RU" sz="800" b="1" dirty="0" smtClean="0"/>
          </a:p>
          <a:p>
            <a:r>
              <a:rPr lang="ru-RU" sz="2400" b="1" i="1" dirty="0" smtClean="0"/>
              <a:t>Гл. м. – Добрые поступки привлекают ко Христу лучше, чем красивые слова.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Тема:  Последствия дружбы с миром.</a:t>
            </a:r>
          </a:p>
          <a:p>
            <a:endParaRPr lang="ru-RU" sz="800" b="1" dirty="0" smtClean="0"/>
          </a:p>
          <a:p>
            <a:r>
              <a:rPr lang="ru-RU" sz="2400" b="1" i="1" dirty="0" smtClean="0"/>
              <a:t>Гл. м. – Дружба с миром ведет душу на путь погибели.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Тема:  Значение веры  в духовной жизни.</a:t>
            </a:r>
          </a:p>
          <a:p>
            <a:endParaRPr lang="ru-RU" sz="800" b="1" dirty="0" smtClean="0"/>
          </a:p>
          <a:p>
            <a:r>
              <a:rPr lang="ru-RU" sz="2400" b="1" i="1" dirty="0" smtClean="0"/>
              <a:t>Гл. м. – Доверяющий Богу никогда не будет постыжён.</a:t>
            </a:r>
            <a:endParaRPr lang="ru-RU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642910" y="1571612"/>
            <a:ext cx="2571768" cy="3571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Объяснить</a:t>
            </a:r>
          </a:p>
          <a:p>
            <a:pPr marL="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Научить</a:t>
            </a:r>
          </a:p>
          <a:p>
            <a:pPr marL="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Убедить   </a:t>
            </a:r>
          </a:p>
          <a:p>
            <a:pPr marL="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Расширить </a:t>
            </a:r>
          </a:p>
          <a:p>
            <a:pPr marL="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Раскрыть</a:t>
            </a:r>
          </a:p>
          <a:p>
            <a:pPr marL="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Показать</a:t>
            </a:r>
          </a:p>
          <a:p>
            <a:pPr marL="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Доказать </a:t>
            </a:r>
          </a:p>
          <a:p>
            <a:pPr marL="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Дать</a:t>
            </a:r>
          </a:p>
          <a:p>
            <a:pPr marL="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Способствовать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6865" name="Group 1"/>
          <p:cNvGrpSpPr>
            <a:grpSpLocks noChangeAspect="1"/>
          </p:cNvGrpSpPr>
          <p:nvPr/>
        </p:nvGrpSpPr>
        <p:grpSpPr bwMode="auto">
          <a:xfrm>
            <a:off x="857206" y="556473"/>
            <a:ext cx="7644151" cy="5799274"/>
            <a:chOff x="2255" y="1206"/>
            <a:chExt cx="9778" cy="7419"/>
          </a:xfrm>
        </p:grpSpPr>
        <p:sp>
          <p:nvSpPr>
            <p:cNvPr id="36879" name="Text Box 15"/>
            <p:cNvSpPr txBox="1">
              <a:spLocks noChangeArrowheads="1"/>
            </p:cNvSpPr>
            <p:nvPr/>
          </p:nvSpPr>
          <p:spPr bwMode="auto">
            <a:xfrm>
              <a:off x="8617" y="2810"/>
              <a:ext cx="3416" cy="26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Стимулировать</a:t>
              </a:r>
              <a:endPara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Заинтересовать</a:t>
              </a:r>
              <a:endPara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Воспитать</a:t>
              </a:r>
              <a:endPara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Вдохновить</a:t>
              </a:r>
              <a:endPara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Привить</a:t>
              </a:r>
              <a:endPara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grpSp>
          <p:nvGrpSpPr>
            <p:cNvPr id="36873" name="Group 9"/>
            <p:cNvGrpSpPr>
              <a:grpSpLocks/>
            </p:cNvGrpSpPr>
            <p:nvPr/>
          </p:nvGrpSpPr>
          <p:grpSpPr bwMode="auto">
            <a:xfrm>
              <a:off x="5387" y="3239"/>
              <a:ext cx="2354" cy="5386"/>
              <a:chOff x="5387" y="3239"/>
              <a:chExt cx="2354" cy="5386"/>
            </a:xfrm>
          </p:grpSpPr>
          <p:sp>
            <p:nvSpPr>
              <p:cNvPr id="36878" name="AutoShape 14"/>
              <p:cNvSpPr>
                <a:spLocks noChangeArrowheads="1"/>
              </p:cNvSpPr>
              <p:nvPr/>
            </p:nvSpPr>
            <p:spPr bwMode="auto">
              <a:xfrm>
                <a:off x="5387" y="4221"/>
                <a:ext cx="2354" cy="2354"/>
              </a:xfrm>
              <a:prstGeom prst="roundRect">
                <a:avLst>
                  <a:gd name="adj" fmla="val 29625"/>
                </a:avLst>
              </a:prstGeom>
              <a:solidFill>
                <a:srgbClr val="EEECE1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77" name="AutoShape 13"/>
              <p:cNvSpPr>
                <a:spLocks noChangeArrowheads="1"/>
              </p:cNvSpPr>
              <p:nvPr/>
            </p:nvSpPr>
            <p:spPr bwMode="auto">
              <a:xfrm>
                <a:off x="5826" y="4333"/>
                <a:ext cx="1493" cy="4292"/>
              </a:xfrm>
              <a:prstGeom prst="roundRect">
                <a:avLst>
                  <a:gd name="adj" fmla="val 50000"/>
                </a:avLst>
              </a:prstGeom>
              <a:solidFill>
                <a:srgbClr val="EEECE1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76" name="AutoShape 12"/>
              <p:cNvSpPr>
                <a:spLocks noChangeShapeType="1"/>
              </p:cNvSpPr>
              <p:nvPr/>
            </p:nvSpPr>
            <p:spPr bwMode="auto">
              <a:xfrm>
                <a:off x="6572" y="6188"/>
                <a:ext cx="1" cy="2423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75" name="AutoShape 11"/>
              <p:cNvSpPr>
                <a:spLocks noChangeArrowheads="1"/>
              </p:cNvSpPr>
              <p:nvPr/>
            </p:nvSpPr>
            <p:spPr bwMode="auto">
              <a:xfrm>
                <a:off x="5706" y="4291"/>
                <a:ext cx="1688" cy="692"/>
              </a:xfrm>
              <a:prstGeom prst="roundRect">
                <a:avLst>
                  <a:gd name="adj" fmla="val 16667"/>
                </a:avLst>
              </a:prstGeom>
              <a:solidFill>
                <a:srgbClr val="EEECE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74" name="Oval 10"/>
              <p:cNvSpPr>
                <a:spLocks noChangeArrowheads="1"/>
              </p:cNvSpPr>
              <p:nvPr/>
            </p:nvSpPr>
            <p:spPr bwMode="auto">
              <a:xfrm>
                <a:off x="5998" y="3239"/>
                <a:ext cx="1094" cy="982"/>
              </a:xfrm>
              <a:prstGeom prst="ellipse">
                <a:avLst/>
              </a:prstGeom>
              <a:solidFill>
                <a:srgbClr val="EEECE1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2255" y="1206"/>
              <a:ext cx="1883" cy="5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РАЗУМ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8963" y="1865"/>
              <a:ext cx="2156" cy="7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ЧУВСТВА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9208" y="5523"/>
              <a:ext cx="1545" cy="63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00CC0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ВОЛЯ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CC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69" name="AutoShape 5"/>
            <p:cNvSpPr>
              <a:spLocks noChangeShapeType="1"/>
            </p:cNvSpPr>
            <p:nvPr/>
          </p:nvSpPr>
          <p:spPr bwMode="auto">
            <a:xfrm flipH="1" flipV="1">
              <a:off x="4076" y="1597"/>
              <a:ext cx="2449" cy="1864"/>
            </a:xfrm>
            <a:prstGeom prst="straightConnector1">
              <a:avLst/>
            </a:prstGeom>
            <a:noFill/>
            <a:ln w="38100">
              <a:solidFill>
                <a:srgbClr val="00206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868" name="AutoShape 4"/>
            <p:cNvSpPr>
              <a:spLocks noChangeShapeType="1"/>
            </p:cNvSpPr>
            <p:nvPr/>
          </p:nvSpPr>
          <p:spPr bwMode="auto">
            <a:xfrm flipV="1">
              <a:off x="6903" y="2263"/>
              <a:ext cx="2060" cy="2596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867" name="AutoShape 3"/>
            <p:cNvSpPr>
              <a:spLocks noChangeShapeType="1"/>
            </p:cNvSpPr>
            <p:nvPr/>
          </p:nvSpPr>
          <p:spPr bwMode="auto">
            <a:xfrm flipH="1">
              <a:off x="7555" y="5871"/>
              <a:ext cx="1584" cy="222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866" name="Text Box 2"/>
            <p:cNvSpPr txBox="1">
              <a:spLocks noChangeArrowheads="1"/>
            </p:cNvSpPr>
            <p:nvPr/>
          </p:nvSpPr>
          <p:spPr bwMode="auto">
            <a:xfrm>
              <a:off x="8652" y="6196"/>
              <a:ext cx="2022" cy="9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Побудить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Призвать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285728"/>
            <a:ext cx="8143900" cy="928694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РАБОТА НАД ГЛАВНОЙ ЧАСТЬЮ УРОКА</a:t>
            </a:r>
            <a:endParaRPr kumimoji="0" lang="ru-RU" sz="24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857364"/>
            <a:ext cx="69294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600" b="1" dirty="0" smtClean="0">
                <a:latin typeface="Calibri" pitchFamily="34" charset="0"/>
              </a:rPr>
              <a:t>1. Составление плана</a:t>
            </a:r>
          </a:p>
          <a:p>
            <a:pPr lvl="0">
              <a:spcBef>
                <a:spcPct val="0"/>
              </a:spcBef>
              <a:defRPr/>
            </a:pPr>
            <a:endParaRPr lang="ru-RU" sz="3600" b="1" dirty="0" smtClean="0">
              <a:latin typeface="Calibri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3600" b="1" dirty="0" smtClean="0">
                <a:latin typeface="Calibri" pitchFamily="34" charset="0"/>
              </a:rPr>
              <a:t>2. Сбор информации для изложения темы</a:t>
            </a:r>
          </a:p>
          <a:p>
            <a:pPr lvl="0">
              <a:spcBef>
                <a:spcPct val="0"/>
              </a:spcBef>
              <a:defRPr/>
            </a:pPr>
            <a:endParaRPr lang="ru-RU" sz="3600" b="1" dirty="0" smtClean="0">
              <a:latin typeface="Calibri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3600" b="1" dirty="0" smtClean="0">
                <a:latin typeface="Calibri" pitchFamily="34" charset="0"/>
              </a:rPr>
              <a:t>3. Заполнение плана необходимым материалом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142852"/>
            <a:ext cx="8143900" cy="571504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СОСТАВЛЕНИЕ ПЛАНА УРОКА</a:t>
            </a:r>
            <a:endParaRPr kumimoji="0" lang="ru-RU" sz="24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85723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Ступенчатый метод – изложение темы от одного вопроса к другому без возврата к основной мысли урока.</a:t>
            </a:r>
            <a:endParaRPr lang="ru-RU" sz="2400" b="1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26" name="Group 2"/>
          <p:cNvGrpSpPr>
            <a:grpSpLocks noChangeAspect="1"/>
          </p:cNvGrpSpPr>
          <p:nvPr/>
        </p:nvGrpSpPr>
        <p:grpSpPr bwMode="auto">
          <a:xfrm>
            <a:off x="214314" y="2428868"/>
            <a:ext cx="8715404" cy="2543180"/>
            <a:chOff x="1080" y="4560"/>
            <a:chExt cx="9926" cy="2880"/>
          </a:xfrm>
        </p:grpSpPr>
        <p:sp>
          <p:nvSpPr>
            <p:cNvPr id="1037" name="AutoShape 13"/>
            <p:cNvSpPr>
              <a:spLocks noChangeAspect="1" noChangeArrowheads="1" noTextEdit="1"/>
            </p:cNvSpPr>
            <p:nvPr/>
          </p:nvSpPr>
          <p:spPr bwMode="auto">
            <a:xfrm>
              <a:off x="1080" y="4560"/>
              <a:ext cx="9926" cy="288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7536" y="5517"/>
              <a:ext cx="3072" cy="1111"/>
            </a:xfrm>
            <a:prstGeom prst="rightArrow">
              <a:avLst>
                <a:gd name="adj1" fmla="val 46222"/>
                <a:gd name="adj2" fmla="val 33706"/>
              </a:avLst>
            </a:prstGeom>
            <a:solidFill>
              <a:srgbClr val="F2F2F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4320" y="5517"/>
              <a:ext cx="4106" cy="1111"/>
            </a:xfrm>
            <a:prstGeom prst="rightArrow">
              <a:avLst>
                <a:gd name="adj1" fmla="val 46222"/>
                <a:gd name="adj2" fmla="val 45051"/>
              </a:avLst>
            </a:prstGeom>
            <a:solidFill>
              <a:srgbClr val="F2F2F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1392" y="5517"/>
              <a:ext cx="4658" cy="1111"/>
            </a:xfrm>
            <a:prstGeom prst="rightArrow">
              <a:avLst>
                <a:gd name="adj1" fmla="val 46222"/>
                <a:gd name="adj2" fmla="val 51107"/>
              </a:avLst>
            </a:prstGeom>
            <a:solidFill>
              <a:srgbClr val="F2F2F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3289" y="5304"/>
              <a:ext cx="1747" cy="1536"/>
            </a:xfrm>
            <a:prstGeom prst="ellipse">
              <a:avLst/>
            </a:prstGeom>
            <a:solidFill>
              <a:srgbClr val="F2F2F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5665" y="5288"/>
              <a:ext cx="1747" cy="1536"/>
            </a:xfrm>
            <a:prstGeom prst="ellipse">
              <a:avLst/>
            </a:prstGeom>
            <a:solidFill>
              <a:srgbClr val="F2F2F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Oval 7"/>
            <p:cNvSpPr>
              <a:spLocks noChangeArrowheads="1"/>
            </p:cNvSpPr>
            <p:nvPr/>
          </p:nvSpPr>
          <p:spPr bwMode="auto">
            <a:xfrm>
              <a:off x="8041" y="5304"/>
              <a:ext cx="1747" cy="1536"/>
            </a:xfrm>
            <a:prstGeom prst="ellipse">
              <a:avLst/>
            </a:prstGeom>
            <a:solidFill>
              <a:srgbClr val="F2F2F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392" y="5784"/>
              <a:ext cx="1593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ТЕМА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3908" y="5450"/>
              <a:ext cx="651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6254" y="5421"/>
              <a:ext cx="651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8601" y="5421"/>
              <a:ext cx="651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3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356"/>
            <a:ext cx="864399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Тема</a:t>
            </a:r>
            <a:r>
              <a:rPr lang="ru-RU" sz="2800" b="1" u="sng" dirty="0" smtClean="0"/>
              <a:t>:</a:t>
            </a:r>
            <a:r>
              <a:rPr lang="ru-RU" sz="2800" b="1" dirty="0" smtClean="0"/>
              <a:t>   Рождение </a:t>
            </a:r>
            <a:r>
              <a:rPr lang="ru-RU" sz="2800" b="1" dirty="0" smtClean="0"/>
              <a:t>свыше</a:t>
            </a:r>
          </a:p>
          <a:p>
            <a:endParaRPr lang="ru-RU" sz="800" b="1" dirty="0" smtClean="0"/>
          </a:p>
          <a:p>
            <a:r>
              <a:rPr lang="ru-RU" sz="2800" b="1" u="sng" dirty="0" smtClean="0"/>
              <a:t>Главная мысль:</a:t>
            </a:r>
            <a:r>
              <a:rPr lang="ru-RU" sz="2800" b="1" dirty="0" smtClean="0"/>
              <a:t>  Без рождения свыше человек не может спастись</a:t>
            </a:r>
            <a:r>
              <a:rPr lang="ru-RU" sz="2800" b="1" dirty="0" smtClean="0"/>
              <a:t>.</a:t>
            </a:r>
          </a:p>
          <a:p>
            <a:endParaRPr lang="ru-RU" sz="800" b="1" dirty="0" smtClean="0"/>
          </a:p>
          <a:p>
            <a:r>
              <a:rPr lang="ru-RU" sz="2800" b="1" u="sng" dirty="0" smtClean="0"/>
              <a:t>План:</a:t>
            </a:r>
          </a:p>
          <a:p>
            <a:endParaRPr lang="ru-RU" sz="800" b="1" u="sng" dirty="0" smtClean="0"/>
          </a:p>
          <a:p>
            <a:r>
              <a:rPr lang="ru-RU" sz="2800" b="1" dirty="0" smtClean="0"/>
              <a:t>1</a:t>
            </a:r>
            <a:r>
              <a:rPr lang="ru-RU" sz="2800" b="1" dirty="0" smtClean="0"/>
              <a:t>. Что значит «рождение свыше»?</a:t>
            </a:r>
          </a:p>
          <a:p>
            <a:r>
              <a:rPr lang="ru-RU" sz="2800" b="1" dirty="0" smtClean="0"/>
              <a:t>   </a:t>
            </a:r>
          </a:p>
          <a:p>
            <a:r>
              <a:rPr lang="ru-RU" sz="2800" b="1" dirty="0" smtClean="0"/>
              <a:t>2. Для чего необходимо рождение свыше?</a:t>
            </a:r>
          </a:p>
          <a:p>
            <a:r>
              <a:rPr lang="ru-RU" sz="2800" b="1" dirty="0" smtClean="0"/>
              <a:t>   </a:t>
            </a:r>
          </a:p>
          <a:p>
            <a:r>
              <a:rPr lang="ru-RU" sz="2800" b="1" dirty="0" smtClean="0"/>
              <a:t>3. Как получить рождение свыше?   </a:t>
            </a:r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142852"/>
            <a:ext cx="8143900" cy="571504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СОСТАВЛЕНИЕ ПЛАНА УРОКА</a:t>
            </a:r>
            <a:endParaRPr kumimoji="0" lang="ru-RU" sz="24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85723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Кольцевой метод – изложение темы с разных сторон с постоянным возвращением к основной мысли урока. </a:t>
            </a:r>
            <a:endParaRPr lang="ru-RU" sz="2400" b="1" dirty="0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785786" y="2233629"/>
            <a:ext cx="7117763" cy="4124329"/>
            <a:chOff x="587" y="3669"/>
            <a:chExt cx="9849" cy="5707"/>
          </a:xfrm>
        </p:grpSpPr>
        <p:sp>
          <p:nvSpPr>
            <p:cNvPr id="5" name="AutoShape 20"/>
            <p:cNvSpPr>
              <a:spLocks noChangeAspect="1" noChangeArrowheads="1" noTextEdit="1"/>
            </p:cNvSpPr>
            <p:nvPr/>
          </p:nvSpPr>
          <p:spPr bwMode="auto">
            <a:xfrm>
              <a:off x="587" y="3669"/>
              <a:ext cx="9849" cy="570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700" y="3807"/>
              <a:ext cx="9736" cy="5234"/>
              <a:chOff x="1080" y="3807"/>
              <a:chExt cx="9736" cy="5234"/>
            </a:xfrm>
          </p:grpSpPr>
          <p:sp>
            <p:nvSpPr>
              <p:cNvPr id="8" name="AutoShape 19"/>
              <p:cNvSpPr>
                <a:spLocks noChangeArrowheads="1"/>
              </p:cNvSpPr>
              <p:nvPr/>
            </p:nvSpPr>
            <p:spPr bwMode="auto">
              <a:xfrm>
                <a:off x="1080" y="5914"/>
                <a:ext cx="9736" cy="1110"/>
              </a:xfrm>
              <a:prstGeom prst="rightArrow">
                <a:avLst>
                  <a:gd name="adj1" fmla="val 49926"/>
                  <a:gd name="adj2" fmla="val 84179"/>
                </a:avLst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" name="Oval 18"/>
              <p:cNvSpPr>
                <a:spLocks noChangeArrowheads="1"/>
              </p:cNvSpPr>
              <p:nvPr/>
            </p:nvSpPr>
            <p:spPr bwMode="auto">
              <a:xfrm>
                <a:off x="2814" y="3896"/>
                <a:ext cx="6704" cy="5145"/>
              </a:xfrm>
              <a:prstGeom prst="ellipse">
                <a:avLst/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Oval 17"/>
              <p:cNvSpPr>
                <a:spLocks noChangeArrowheads="1"/>
              </p:cNvSpPr>
              <p:nvPr/>
            </p:nvSpPr>
            <p:spPr bwMode="auto">
              <a:xfrm>
                <a:off x="2814" y="4716"/>
                <a:ext cx="4636" cy="3506"/>
              </a:xfrm>
              <a:prstGeom prst="ellipse">
                <a:avLst/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Oval 16"/>
              <p:cNvSpPr>
                <a:spLocks noChangeArrowheads="1"/>
              </p:cNvSpPr>
              <p:nvPr/>
            </p:nvSpPr>
            <p:spPr bwMode="auto">
              <a:xfrm>
                <a:off x="2831" y="5232"/>
                <a:ext cx="2932" cy="2473"/>
              </a:xfrm>
              <a:prstGeom prst="ellipse">
                <a:avLst/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auto">
              <a:xfrm>
                <a:off x="1080" y="6182"/>
                <a:ext cx="1593" cy="5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ТЕМА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AutoShape 14"/>
              <p:cNvSpPr>
                <a:spLocks noChangeArrowheads="1"/>
              </p:cNvSpPr>
              <p:nvPr/>
            </p:nvSpPr>
            <p:spPr bwMode="auto">
              <a:xfrm>
                <a:off x="2458" y="6107"/>
                <a:ext cx="745" cy="655"/>
              </a:xfrm>
              <a:prstGeom prst="star8">
                <a:avLst>
                  <a:gd name="adj" fmla="val 1161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Text Box 13"/>
              <p:cNvSpPr txBox="1">
                <a:spLocks noChangeArrowheads="1"/>
              </p:cNvSpPr>
              <p:nvPr/>
            </p:nvSpPr>
            <p:spPr bwMode="auto">
              <a:xfrm>
                <a:off x="1229" y="3896"/>
                <a:ext cx="2536" cy="5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Главная мысль</a:t>
                </a: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AutoShape 12"/>
              <p:cNvSpPr>
                <a:spLocks noChangeShapeType="1"/>
              </p:cNvSpPr>
              <p:nvPr/>
            </p:nvSpPr>
            <p:spPr bwMode="auto">
              <a:xfrm>
                <a:off x="2497" y="4409"/>
                <a:ext cx="334" cy="16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AutoShape 11"/>
              <p:cNvSpPr>
                <a:spLocks noChangeArrowheads="1"/>
              </p:cNvSpPr>
              <p:nvPr/>
            </p:nvSpPr>
            <p:spPr bwMode="auto">
              <a:xfrm rot="-27158617">
                <a:off x="4059" y="5016"/>
                <a:ext cx="364" cy="465"/>
              </a:xfrm>
              <a:prstGeom prst="flowChartExtra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AutoShape 10"/>
              <p:cNvSpPr>
                <a:spLocks noChangeArrowheads="1"/>
              </p:cNvSpPr>
              <p:nvPr/>
            </p:nvSpPr>
            <p:spPr bwMode="auto">
              <a:xfrm rot="-16968869">
                <a:off x="4467" y="7422"/>
                <a:ext cx="364" cy="465"/>
              </a:xfrm>
              <a:prstGeom prst="flowChartExtra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AutoShape 9"/>
              <p:cNvSpPr>
                <a:spLocks noChangeArrowheads="1"/>
              </p:cNvSpPr>
              <p:nvPr/>
            </p:nvSpPr>
            <p:spPr bwMode="auto">
              <a:xfrm rot="-16981994">
                <a:off x="5683" y="7875"/>
                <a:ext cx="364" cy="465"/>
              </a:xfrm>
              <a:prstGeom prst="flowChartExtra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AutoShape 8"/>
              <p:cNvSpPr>
                <a:spLocks noChangeArrowheads="1"/>
              </p:cNvSpPr>
              <p:nvPr/>
            </p:nvSpPr>
            <p:spPr bwMode="auto">
              <a:xfrm rot="-17402446">
                <a:off x="7275" y="8599"/>
                <a:ext cx="364" cy="465"/>
              </a:xfrm>
              <a:prstGeom prst="flowChartExtra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" name="AutoShape 7"/>
              <p:cNvSpPr>
                <a:spLocks noChangeArrowheads="1"/>
              </p:cNvSpPr>
              <p:nvPr/>
            </p:nvSpPr>
            <p:spPr bwMode="auto">
              <a:xfrm rot="-4822570">
                <a:off x="5278" y="4518"/>
                <a:ext cx="364" cy="465"/>
              </a:xfrm>
              <a:prstGeom prst="flowChartExtra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AutoShape 6"/>
              <p:cNvSpPr>
                <a:spLocks noChangeArrowheads="1"/>
              </p:cNvSpPr>
              <p:nvPr/>
            </p:nvSpPr>
            <p:spPr bwMode="auto">
              <a:xfrm rot="-4629138">
                <a:off x="6810" y="3756"/>
                <a:ext cx="364" cy="465"/>
              </a:xfrm>
              <a:prstGeom prst="flowChartExtra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Text Box 5"/>
              <p:cNvSpPr txBox="1">
                <a:spLocks noChangeArrowheads="1"/>
              </p:cNvSpPr>
              <p:nvPr/>
            </p:nvSpPr>
            <p:spPr bwMode="auto">
              <a:xfrm>
                <a:off x="3981" y="5757"/>
                <a:ext cx="651" cy="1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 Box 4"/>
              <p:cNvSpPr txBox="1">
                <a:spLocks noChangeArrowheads="1"/>
              </p:cNvSpPr>
              <p:nvPr/>
            </p:nvSpPr>
            <p:spPr bwMode="auto">
              <a:xfrm>
                <a:off x="6094" y="5757"/>
                <a:ext cx="651" cy="1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 Box 3"/>
              <p:cNvSpPr txBox="1">
                <a:spLocks noChangeArrowheads="1"/>
              </p:cNvSpPr>
              <p:nvPr/>
            </p:nvSpPr>
            <p:spPr bwMode="auto">
              <a:xfrm>
                <a:off x="7912" y="5757"/>
                <a:ext cx="651" cy="1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3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2" y="125483"/>
            <a:ext cx="8643966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Тема</a:t>
            </a:r>
            <a:r>
              <a:rPr lang="ru-RU" sz="2800" b="1" u="sng" dirty="0" smtClean="0"/>
              <a:t>:</a:t>
            </a:r>
            <a:r>
              <a:rPr lang="ru-RU" sz="2800" b="1" dirty="0" smtClean="0"/>
              <a:t> Три пути к счастливой </a:t>
            </a:r>
            <a:r>
              <a:rPr lang="ru-RU" sz="2800" b="1" dirty="0" smtClean="0"/>
              <a:t>жизни</a:t>
            </a:r>
          </a:p>
          <a:p>
            <a:endParaRPr lang="ru-RU" sz="900" b="1" dirty="0" smtClean="0"/>
          </a:p>
          <a:p>
            <a:r>
              <a:rPr lang="ru-RU" sz="2800" b="1" u="sng" dirty="0" smtClean="0"/>
              <a:t>Главная мысль:</a:t>
            </a:r>
            <a:r>
              <a:rPr lang="ru-RU" sz="2800" b="1" dirty="0" smtClean="0"/>
              <a:t> Счастье можно обрести только на путях угодных Богу</a:t>
            </a:r>
            <a:r>
              <a:rPr lang="ru-RU" sz="2800" b="1" dirty="0" smtClean="0"/>
              <a:t>.</a:t>
            </a:r>
          </a:p>
          <a:p>
            <a:endParaRPr lang="ru-RU" sz="900" b="1" dirty="0" smtClean="0"/>
          </a:p>
          <a:p>
            <a:r>
              <a:rPr lang="ru-RU" sz="2400" b="1" dirty="0" smtClean="0"/>
              <a:t>Можем ли мы знать, что это за </a:t>
            </a:r>
            <a:r>
              <a:rPr lang="ru-RU" sz="2400" b="1" dirty="0" smtClean="0"/>
              <a:t>пути?</a:t>
            </a:r>
          </a:p>
          <a:p>
            <a:r>
              <a:rPr lang="ru-RU" sz="2400" b="1" dirty="0" smtClean="0"/>
              <a:t>Библия </a:t>
            </a:r>
            <a:r>
              <a:rPr lang="ru-RU" sz="2400" b="1" dirty="0" smtClean="0"/>
              <a:t>указывает нам несколько путей ведущих к счастливой жизни. Один из них это</a:t>
            </a:r>
            <a:r>
              <a:rPr lang="ru-RU" sz="2400" b="1" dirty="0" smtClean="0"/>
              <a:t>:</a:t>
            </a:r>
          </a:p>
          <a:p>
            <a:endParaRPr lang="ru-RU" sz="900" b="1" dirty="0" smtClean="0"/>
          </a:p>
          <a:p>
            <a:pPr marL="457200" indent="-457200">
              <a:buAutoNum type="arabicPeriod"/>
            </a:pPr>
            <a:r>
              <a:rPr lang="ru-RU" sz="2800" b="1" dirty="0" smtClean="0"/>
              <a:t>Путь чистоты;</a:t>
            </a:r>
          </a:p>
          <a:p>
            <a:pPr marL="457200" indent="-457200"/>
            <a:endParaRPr lang="ru-RU" sz="900" b="1" dirty="0" smtClean="0"/>
          </a:p>
          <a:p>
            <a:r>
              <a:rPr lang="ru-RU" sz="2400" b="1" dirty="0" smtClean="0"/>
              <a:t>Мы можем назвать еще один путь, ведущий к счастью. Это </a:t>
            </a:r>
            <a:r>
              <a:rPr lang="ru-RU" sz="2400" b="1" dirty="0" smtClean="0"/>
              <a:t>…</a:t>
            </a:r>
          </a:p>
          <a:p>
            <a:endParaRPr lang="ru-RU" sz="900" b="1" dirty="0" smtClean="0"/>
          </a:p>
          <a:p>
            <a:r>
              <a:rPr lang="ru-RU" sz="2800" b="1" dirty="0" smtClean="0"/>
              <a:t>2. Путь послушания</a:t>
            </a:r>
            <a:r>
              <a:rPr lang="ru-RU" sz="2800" b="1" dirty="0" smtClean="0"/>
              <a:t>;</a:t>
            </a:r>
          </a:p>
          <a:p>
            <a:endParaRPr lang="ru-RU" sz="900" b="1" dirty="0" smtClean="0"/>
          </a:p>
          <a:p>
            <a:r>
              <a:rPr lang="ru-RU" sz="2400" b="1" dirty="0" smtClean="0"/>
              <a:t>К</a:t>
            </a:r>
            <a:r>
              <a:rPr lang="ru-RU" sz="2400" b="1" dirty="0" smtClean="0"/>
              <a:t>акой </a:t>
            </a:r>
            <a:r>
              <a:rPr lang="ru-RU" sz="2400" b="1" dirty="0" smtClean="0"/>
              <a:t>еще путь ведет к счастливой </a:t>
            </a:r>
            <a:r>
              <a:rPr lang="ru-RU" sz="2400" b="1" dirty="0" smtClean="0"/>
              <a:t>жизни?</a:t>
            </a:r>
          </a:p>
          <a:p>
            <a:endParaRPr lang="ru-RU" sz="900" b="1" dirty="0" smtClean="0"/>
          </a:p>
          <a:p>
            <a:r>
              <a:rPr lang="ru-RU" sz="2800" b="1" dirty="0" smtClean="0"/>
              <a:t>3</a:t>
            </a:r>
            <a:r>
              <a:rPr lang="ru-RU" sz="2800" b="1" dirty="0" smtClean="0"/>
              <a:t>. Путь отдачи. </a:t>
            </a:r>
            <a:endParaRPr lang="ru-RU" sz="2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142852"/>
            <a:ext cx="8143900" cy="571504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СОСТАВЛЕНИЕ ПЛАНА УРОКА</a:t>
            </a:r>
            <a:endParaRPr kumimoji="0" lang="ru-RU" sz="24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857232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Метод аналогии – изложение темы на основе сопоставления. Сравниваться могут предметы, явления, личности, факты, события и т. д.</a:t>
            </a:r>
          </a:p>
          <a:p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9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7675" name="Group 27"/>
          <p:cNvGrpSpPr>
            <a:grpSpLocks noChangeAspect="1"/>
          </p:cNvGrpSpPr>
          <p:nvPr/>
        </p:nvGrpSpPr>
        <p:grpSpPr bwMode="auto">
          <a:xfrm>
            <a:off x="428596" y="2071678"/>
            <a:ext cx="8147790" cy="3571900"/>
            <a:chOff x="1080" y="3862"/>
            <a:chExt cx="9936" cy="4442"/>
          </a:xfrm>
        </p:grpSpPr>
        <p:sp>
          <p:nvSpPr>
            <p:cNvPr id="27695" name="AutoShape 47"/>
            <p:cNvSpPr>
              <a:spLocks noChangeAspect="1" noChangeArrowheads="1" noTextEdit="1"/>
            </p:cNvSpPr>
            <p:nvPr/>
          </p:nvSpPr>
          <p:spPr bwMode="auto">
            <a:xfrm>
              <a:off x="1080" y="3862"/>
              <a:ext cx="9936" cy="444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7676" name="Group 28"/>
            <p:cNvGrpSpPr>
              <a:grpSpLocks/>
            </p:cNvGrpSpPr>
            <p:nvPr/>
          </p:nvGrpSpPr>
          <p:grpSpPr bwMode="auto">
            <a:xfrm>
              <a:off x="1224" y="4462"/>
              <a:ext cx="9614" cy="3070"/>
              <a:chOff x="1224" y="4462"/>
              <a:chExt cx="9614" cy="3070"/>
            </a:xfrm>
          </p:grpSpPr>
          <p:sp>
            <p:nvSpPr>
              <p:cNvPr id="27694" name="AutoShape 46"/>
              <p:cNvSpPr>
                <a:spLocks noChangeArrowheads="1"/>
              </p:cNvSpPr>
              <p:nvPr/>
            </p:nvSpPr>
            <p:spPr bwMode="auto">
              <a:xfrm>
                <a:off x="7368" y="6021"/>
                <a:ext cx="3470" cy="1111"/>
              </a:xfrm>
              <a:prstGeom prst="rightArrow">
                <a:avLst>
                  <a:gd name="adj1" fmla="val 46222"/>
                  <a:gd name="adj2" fmla="val 38073"/>
                </a:avLst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93" name="AutoShape 45"/>
              <p:cNvSpPr>
                <a:spLocks noChangeArrowheads="1"/>
              </p:cNvSpPr>
              <p:nvPr/>
            </p:nvSpPr>
            <p:spPr bwMode="auto">
              <a:xfrm>
                <a:off x="4152" y="6021"/>
                <a:ext cx="4106" cy="1111"/>
              </a:xfrm>
              <a:prstGeom prst="rightArrow">
                <a:avLst>
                  <a:gd name="adj1" fmla="val 46222"/>
                  <a:gd name="adj2" fmla="val 45051"/>
                </a:avLst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92" name="AutoShape 44"/>
              <p:cNvSpPr>
                <a:spLocks noChangeArrowheads="1"/>
              </p:cNvSpPr>
              <p:nvPr/>
            </p:nvSpPr>
            <p:spPr bwMode="auto">
              <a:xfrm>
                <a:off x="1224" y="6021"/>
                <a:ext cx="4224" cy="1111"/>
              </a:xfrm>
              <a:prstGeom prst="rightArrow">
                <a:avLst>
                  <a:gd name="adj1" fmla="val 46222"/>
                  <a:gd name="adj2" fmla="val 46345"/>
                </a:avLst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91" name="Oval 43"/>
              <p:cNvSpPr>
                <a:spLocks noChangeArrowheads="1"/>
              </p:cNvSpPr>
              <p:nvPr/>
            </p:nvSpPr>
            <p:spPr bwMode="auto">
              <a:xfrm>
                <a:off x="2409" y="5551"/>
                <a:ext cx="2367" cy="1981"/>
              </a:xfrm>
              <a:prstGeom prst="ellipse">
                <a:avLst/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90" name="Text Box 42"/>
              <p:cNvSpPr txBox="1">
                <a:spLocks noChangeArrowheads="1"/>
              </p:cNvSpPr>
              <p:nvPr/>
            </p:nvSpPr>
            <p:spPr bwMode="auto">
              <a:xfrm>
                <a:off x="2685" y="6115"/>
                <a:ext cx="1016" cy="8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А1</a:t>
                </a: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89" name="Oval 41"/>
              <p:cNvSpPr>
                <a:spLocks noChangeArrowheads="1"/>
              </p:cNvSpPr>
              <p:nvPr/>
            </p:nvSpPr>
            <p:spPr bwMode="auto">
              <a:xfrm>
                <a:off x="5214" y="5551"/>
                <a:ext cx="2367" cy="1981"/>
              </a:xfrm>
              <a:prstGeom prst="ellipse">
                <a:avLst/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88" name="Oval 40"/>
              <p:cNvSpPr>
                <a:spLocks noChangeArrowheads="1"/>
              </p:cNvSpPr>
              <p:nvPr/>
            </p:nvSpPr>
            <p:spPr bwMode="auto">
              <a:xfrm>
                <a:off x="7950" y="5551"/>
                <a:ext cx="2367" cy="1981"/>
              </a:xfrm>
              <a:prstGeom prst="ellipse">
                <a:avLst/>
              </a:prstGeom>
              <a:solidFill>
                <a:srgbClr val="F2F2F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87" name="AutoShape 39"/>
              <p:cNvSpPr>
                <a:spLocks noChangeShapeType="1"/>
              </p:cNvSpPr>
              <p:nvPr/>
            </p:nvSpPr>
            <p:spPr bwMode="auto">
              <a:xfrm>
                <a:off x="3593" y="5551"/>
                <a:ext cx="1" cy="198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86" name="AutoShape 38"/>
              <p:cNvSpPr>
                <a:spLocks noChangeShapeType="1"/>
              </p:cNvSpPr>
              <p:nvPr/>
            </p:nvSpPr>
            <p:spPr bwMode="auto">
              <a:xfrm>
                <a:off x="6408" y="5551"/>
                <a:ext cx="1" cy="198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85" name="AutoShape 37"/>
              <p:cNvSpPr>
                <a:spLocks noChangeShapeType="1"/>
              </p:cNvSpPr>
              <p:nvPr/>
            </p:nvSpPr>
            <p:spPr bwMode="auto">
              <a:xfrm>
                <a:off x="9144" y="5551"/>
                <a:ext cx="1" cy="198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84" name="Text Box 36"/>
              <p:cNvSpPr txBox="1">
                <a:spLocks noChangeArrowheads="1"/>
              </p:cNvSpPr>
              <p:nvPr/>
            </p:nvSpPr>
            <p:spPr bwMode="auto">
              <a:xfrm>
                <a:off x="3750" y="6115"/>
                <a:ext cx="1016" cy="8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А2</a:t>
                </a: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83" name="Text Box 35"/>
              <p:cNvSpPr txBox="1">
                <a:spLocks noChangeArrowheads="1"/>
              </p:cNvSpPr>
              <p:nvPr/>
            </p:nvSpPr>
            <p:spPr bwMode="auto">
              <a:xfrm>
                <a:off x="5562" y="6093"/>
                <a:ext cx="1016" cy="8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А1</a:t>
                </a: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82" name="Text Box 34"/>
              <p:cNvSpPr txBox="1">
                <a:spLocks noChangeArrowheads="1"/>
              </p:cNvSpPr>
              <p:nvPr/>
            </p:nvSpPr>
            <p:spPr bwMode="auto">
              <a:xfrm>
                <a:off x="6625" y="6091"/>
                <a:ext cx="1016" cy="8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А2</a:t>
                </a:r>
                <a:endPara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81" name="Text Box 33"/>
              <p:cNvSpPr txBox="1">
                <a:spLocks noChangeArrowheads="1"/>
              </p:cNvSpPr>
              <p:nvPr/>
            </p:nvSpPr>
            <p:spPr bwMode="auto">
              <a:xfrm>
                <a:off x="8260" y="6093"/>
                <a:ext cx="1016" cy="8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А1</a:t>
                </a:r>
                <a:endPara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80" name="Text Box 32"/>
              <p:cNvSpPr txBox="1">
                <a:spLocks noChangeArrowheads="1"/>
              </p:cNvSpPr>
              <p:nvPr/>
            </p:nvSpPr>
            <p:spPr bwMode="auto">
              <a:xfrm>
                <a:off x="9385" y="6093"/>
                <a:ext cx="1016" cy="8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А2</a:t>
                </a:r>
                <a:endPara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79" name="Text Box 31"/>
              <p:cNvSpPr txBox="1">
                <a:spLocks noChangeArrowheads="1"/>
              </p:cNvSpPr>
              <p:nvPr/>
            </p:nvSpPr>
            <p:spPr bwMode="auto">
              <a:xfrm>
                <a:off x="3216" y="4462"/>
                <a:ext cx="744" cy="1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78" name="Text Box 30"/>
              <p:cNvSpPr txBox="1">
                <a:spLocks noChangeArrowheads="1"/>
              </p:cNvSpPr>
              <p:nvPr/>
            </p:nvSpPr>
            <p:spPr bwMode="auto">
              <a:xfrm>
                <a:off x="6048" y="4486"/>
                <a:ext cx="744" cy="1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77" name="Text Box 29"/>
              <p:cNvSpPr txBox="1">
                <a:spLocks noChangeArrowheads="1"/>
              </p:cNvSpPr>
              <p:nvPr/>
            </p:nvSpPr>
            <p:spPr bwMode="auto">
              <a:xfrm>
                <a:off x="8760" y="4486"/>
                <a:ext cx="744" cy="1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3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64399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</a:t>
            </a:r>
            <a:r>
              <a:rPr lang="ru-RU" sz="2800" b="1" u="sng" dirty="0" smtClean="0"/>
              <a:t>Тема</a:t>
            </a:r>
            <a:r>
              <a:rPr lang="ru-RU" sz="2800" b="1" u="sng" dirty="0" smtClean="0"/>
              <a:t>:</a:t>
            </a:r>
            <a:r>
              <a:rPr lang="ru-RU" sz="2800" b="1" dirty="0" smtClean="0"/>
              <a:t> Последствия греха и благословения чистого </a:t>
            </a:r>
            <a:r>
              <a:rPr lang="ru-RU" sz="2800" b="1" dirty="0" smtClean="0"/>
              <a:t>сердца</a:t>
            </a:r>
          </a:p>
          <a:p>
            <a:endParaRPr lang="ru-RU" sz="800" dirty="0" smtClean="0"/>
          </a:p>
          <a:p>
            <a:r>
              <a:rPr lang="ru-RU" sz="2800" b="1" dirty="0" smtClean="0"/>
              <a:t>   </a:t>
            </a:r>
            <a:r>
              <a:rPr lang="ru-RU" sz="2800" b="1" u="sng" dirty="0" smtClean="0"/>
              <a:t>Главная </a:t>
            </a:r>
            <a:r>
              <a:rPr lang="ru-RU" sz="2800" b="1" u="sng" dirty="0" smtClean="0"/>
              <a:t>мысль:</a:t>
            </a:r>
            <a:r>
              <a:rPr lang="ru-RU" sz="2800" b="1" dirty="0" smtClean="0"/>
              <a:t> Благословения чистого сердца намного превыше греховных наслаждений</a:t>
            </a:r>
            <a:r>
              <a:rPr lang="ru-RU" sz="2800" b="1" dirty="0" smtClean="0"/>
              <a:t>.</a:t>
            </a:r>
          </a:p>
          <a:p>
            <a:endParaRPr lang="ru-RU" sz="800" dirty="0" smtClean="0"/>
          </a:p>
          <a:p>
            <a:pPr marL="514350" indent="-514350">
              <a:buAutoNum type="arabicPeriod"/>
            </a:pPr>
            <a:r>
              <a:rPr lang="ru-RU" sz="2800" b="1" dirty="0" smtClean="0"/>
              <a:t>Грех  </a:t>
            </a:r>
            <a:r>
              <a:rPr lang="ru-RU" sz="2800" b="1" dirty="0" smtClean="0"/>
              <a:t>разделяет  с Богом, а чистое сердце имеет общение с </a:t>
            </a:r>
            <a:r>
              <a:rPr lang="ru-RU" sz="2800" b="1" dirty="0" smtClean="0"/>
              <a:t>Ним;</a:t>
            </a:r>
          </a:p>
          <a:p>
            <a:pPr marL="514350" indent="-514350"/>
            <a:endParaRPr lang="ru-RU" sz="800" b="1" dirty="0" smtClean="0"/>
          </a:p>
          <a:p>
            <a:pPr marL="514350" indent="-514350"/>
            <a:r>
              <a:rPr lang="ru-RU" sz="2800" b="1" dirty="0" smtClean="0"/>
              <a:t>2</a:t>
            </a:r>
            <a:r>
              <a:rPr lang="ru-RU" sz="2800" b="1" dirty="0" smtClean="0"/>
              <a:t>. Грех  делает несчастным, а чистое сердце ведет к </a:t>
            </a:r>
            <a:r>
              <a:rPr lang="ru-RU" sz="2800" b="1" dirty="0" smtClean="0"/>
              <a:t>блаженству;</a:t>
            </a:r>
          </a:p>
          <a:p>
            <a:pPr marL="514350" indent="-514350"/>
            <a:endParaRPr lang="ru-RU" sz="800" b="1" dirty="0" smtClean="0"/>
          </a:p>
          <a:p>
            <a:pPr marL="514350" indent="-514350"/>
            <a:r>
              <a:rPr lang="ru-RU" sz="2800" b="1" dirty="0" smtClean="0"/>
              <a:t>3</a:t>
            </a:r>
            <a:r>
              <a:rPr lang="ru-RU" sz="2800" b="1" dirty="0" smtClean="0"/>
              <a:t>. Грех  губит человека, а чистое сердце ведет к спасению.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285860"/>
            <a:ext cx="82153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Тема</a:t>
            </a:r>
            <a:r>
              <a:rPr lang="ru-RU" sz="2800" b="1" u="sng" dirty="0" smtClean="0"/>
              <a:t>:</a:t>
            </a:r>
            <a:r>
              <a:rPr lang="ru-RU" sz="2800" b="1" dirty="0" smtClean="0"/>
              <a:t>   Ленивый и Прилежный </a:t>
            </a:r>
          </a:p>
          <a:p>
            <a:r>
              <a:rPr lang="ru-RU" sz="2800" b="1" u="sng" dirty="0" smtClean="0"/>
              <a:t>Главная мысль:</a:t>
            </a:r>
            <a:r>
              <a:rPr lang="ru-RU" sz="2800" b="1" dirty="0" smtClean="0"/>
              <a:t>   Быть ленивым – потеря, а прилежным – приобретение.</a:t>
            </a:r>
          </a:p>
          <a:p>
            <a:r>
              <a:rPr lang="ru-RU" sz="2800" b="1" dirty="0" smtClean="0"/>
              <a:t> </a:t>
            </a:r>
          </a:p>
          <a:p>
            <a:r>
              <a:rPr lang="ru-RU" sz="2800" b="1" dirty="0" smtClean="0"/>
              <a:t>1. Ленивый беднеет, а прилежный обогащается.</a:t>
            </a:r>
          </a:p>
          <a:p>
            <a:r>
              <a:rPr lang="ru-RU" sz="2800" b="1" dirty="0" smtClean="0"/>
              <a:t>2. Ленивый теряет, а прилежный приобретает.</a:t>
            </a:r>
          </a:p>
          <a:p>
            <a:r>
              <a:rPr lang="ru-RU" sz="2800" b="1" dirty="0" smtClean="0"/>
              <a:t>3. Ленивый погибает, а прилежный спасается.</a:t>
            </a: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571472" y="4000504"/>
            <a:ext cx="2214578" cy="10001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АДАМ</a:t>
            </a:r>
            <a:endParaRPr lang="ru-RU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393273" y="4000504"/>
            <a:ext cx="2214578" cy="10001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АВРААМ</a:t>
            </a:r>
            <a:endParaRPr lang="ru-RU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215074" y="4000504"/>
            <a:ext cx="2214578" cy="10001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ДАВИД</a:t>
            </a:r>
            <a:endParaRPr lang="ru-RU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2928926" y="4250537"/>
            <a:ext cx="357190" cy="540000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715008" y="4250537"/>
            <a:ext cx="357190" cy="540000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Левая фигурная скобка 22"/>
          <p:cNvSpPr/>
          <p:nvPr/>
        </p:nvSpPr>
        <p:spPr>
          <a:xfrm rot="5400000">
            <a:off x="4179091" y="-428652"/>
            <a:ext cx="714380" cy="7643866"/>
          </a:xfrm>
          <a:prstGeom prst="leftBrace">
            <a:avLst>
              <a:gd name="adj1" fmla="val 8624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785918" y="1071546"/>
            <a:ext cx="5643602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/>
              <a:t>Библейские личности Ветхого Завета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214810" y="2071678"/>
            <a:ext cx="642942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 smtClean="0"/>
              <a:t>?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39742"/>
            <a:ext cx="857256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Тема</a:t>
            </a:r>
            <a:r>
              <a:rPr lang="ru-RU" sz="2800" b="1" u="sng" dirty="0" smtClean="0"/>
              <a:t>:</a:t>
            </a:r>
            <a:r>
              <a:rPr lang="ru-RU" sz="2800" b="1" dirty="0" smtClean="0"/>
              <a:t>   Полезные стороны трудолюбия.</a:t>
            </a:r>
            <a:endParaRPr lang="ru-RU" sz="2800" dirty="0" smtClean="0"/>
          </a:p>
          <a:p>
            <a:r>
              <a:rPr lang="ru-RU" sz="2800" b="1" u="sng" dirty="0" smtClean="0"/>
              <a:t>Главная мысль:</a:t>
            </a:r>
            <a:r>
              <a:rPr lang="ru-RU" sz="2800" b="1" dirty="0" smtClean="0"/>
              <a:t>  Трудолюбивые приобретают благословение. </a:t>
            </a:r>
            <a:endParaRPr lang="ru-RU" sz="2800" b="1" dirty="0" smtClean="0"/>
          </a:p>
          <a:p>
            <a:endParaRPr lang="ru-RU" sz="1200" b="1" dirty="0" smtClean="0"/>
          </a:p>
          <a:p>
            <a:r>
              <a:rPr lang="ru-RU" sz="2400" b="1" dirty="0" smtClean="0"/>
              <a:t>В </a:t>
            </a:r>
            <a:r>
              <a:rPr lang="ru-RU" sz="2400" b="1" dirty="0" smtClean="0"/>
              <a:t>чем именно может выражаться благословение трудолюбивых</a:t>
            </a:r>
            <a:r>
              <a:rPr lang="ru-RU" sz="2400" b="1" dirty="0" smtClean="0"/>
              <a:t>?</a:t>
            </a:r>
          </a:p>
          <a:p>
            <a:endParaRPr lang="ru-RU" sz="800" dirty="0" smtClean="0"/>
          </a:p>
          <a:p>
            <a:r>
              <a:rPr lang="ru-RU" sz="2800" b="1" dirty="0" smtClean="0"/>
              <a:t>  1. Трудолюбие украшает человека.</a:t>
            </a:r>
            <a:endParaRPr lang="ru-RU" sz="2800" dirty="0" smtClean="0"/>
          </a:p>
          <a:p>
            <a:endParaRPr lang="ru-RU" sz="800" b="1" dirty="0" smtClean="0"/>
          </a:p>
          <a:p>
            <a:r>
              <a:rPr lang="ru-RU" sz="2400" b="1" dirty="0" smtClean="0"/>
              <a:t>Какое </a:t>
            </a:r>
            <a:r>
              <a:rPr lang="ru-RU" sz="2400" b="1" dirty="0" smtClean="0"/>
              <a:t>еще благословение дается трудолюбивым</a:t>
            </a:r>
            <a:r>
              <a:rPr lang="ru-RU" sz="2400" b="1" dirty="0" smtClean="0"/>
              <a:t>?</a:t>
            </a:r>
          </a:p>
          <a:p>
            <a:endParaRPr lang="ru-RU" sz="800" dirty="0" smtClean="0"/>
          </a:p>
          <a:p>
            <a:r>
              <a:rPr lang="ru-RU" sz="2800" b="1" dirty="0" smtClean="0"/>
              <a:t>  2. Трудолюбие помогает приобретать друзей.</a:t>
            </a:r>
            <a:endParaRPr lang="ru-RU" sz="2800" dirty="0" smtClean="0"/>
          </a:p>
          <a:p>
            <a:endParaRPr lang="ru-RU" sz="800" b="1" dirty="0" smtClean="0"/>
          </a:p>
          <a:p>
            <a:r>
              <a:rPr lang="ru-RU" sz="2400" b="1" dirty="0" smtClean="0"/>
              <a:t>Что </a:t>
            </a:r>
            <a:r>
              <a:rPr lang="ru-RU" sz="2400" b="1" dirty="0" smtClean="0"/>
              <a:t>ещё можно назвать благословением трудолюбивых</a:t>
            </a:r>
            <a:r>
              <a:rPr lang="ru-RU" sz="2400" b="1" dirty="0" smtClean="0"/>
              <a:t>?</a:t>
            </a:r>
          </a:p>
          <a:p>
            <a:endParaRPr lang="ru-RU" sz="800" dirty="0" smtClean="0"/>
          </a:p>
          <a:p>
            <a:r>
              <a:rPr lang="ru-RU" sz="2800" b="1" dirty="0" smtClean="0"/>
              <a:t>  </a:t>
            </a:r>
            <a:r>
              <a:rPr lang="ru-RU" sz="2800" b="1" dirty="0" smtClean="0"/>
              <a:t>3</a:t>
            </a:r>
            <a:r>
              <a:rPr lang="ru-RU" sz="2800" b="1" dirty="0" smtClean="0"/>
              <a:t>. Трудолюбие ведет к достижению успеха</a:t>
            </a:r>
            <a:r>
              <a:rPr lang="ru-RU" sz="2800" b="1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4" y="1357298"/>
            <a:ext cx="857252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Тема</a:t>
            </a:r>
            <a:r>
              <a:rPr lang="ru-RU" sz="2800" b="1" u="sng" dirty="0" smtClean="0"/>
              <a:t>:</a:t>
            </a:r>
            <a:r>
              <a:rPr lang="ru-RU" sz="2800" b="1" dirty="0" smtClean="0"/>
              <a:t>   Дети и </a:t>
            </a:r>
            <a:r>
              <a:rPr lang="ru-RU" sz="2800" b="1" dirty="0" smtClean="0"/>
              <a:t>труд.</a:t>
            </a:r>
            <a:endParaRPr lang="ru-RU" sz="2800" b="1" dirty="0" smtClean="0"/>
          </a:p>
          <a:p>
            <a:endParaRPr lang="ru-RU" sz="800" b="1" u="sng" dirty="0" smtClean="0"/>
          </a:p>
          <a:p>
            <a:r>
              <a:rPr lang="ru-RU" sz="2800" b="1" u="sng" dirty="0" smtClean="0"/>
              <a:t>Главная </a:t>
            </a:r>
            <a:r>
              <a:rPr lang="ru-RU" sz="2800" b="1" u="sng" dirty="0" smtClean="0"/>
              <a:t>мысль:</a:t>
            </a:r>
            <a:r>
              <a:rPr lang="ru-RU" sz="2800" b="1" dirty="0" smtClean="0"/>
              <a:t>  Всякий труд  следует выполнять как для Господа.</a:t>
            </a:r>
            <a:endParaRPr lang="ru-RU" sz="2800" dirty="0" smtClean="0"/>
          </a:p>
          <a:p>
            <a:r>
              <a:rPr lang="ru-RU" sz="2800" b="1" dirty="0" smtClean="0"/>
              <a:t> </a:t>
            </a:r>
            <a:endParaRPr lang="ru-RU" sz="2800" dirty="0" smtClean="0"/>
          </a:p>
          <a:p>
            <a:r>
              <a:rPr lang="ru-RU" sz="2800" b="1" dirty="0" smtClean="0"/>
              <a:t>1. В чем состоит важность труда для человека?</a:t>
            </a:r>
            <a:endParaRPr lang="ru-RU" sz="2800" dirty="0" smtClean="0"/>
          </a:p>
          <a:p>
            <a:endParaRPr lang="ru-RU" sz="800" b="1" dirty="0" smtClean="0"/>
          </a:p>
          <a:p>
            <a:r>
              <a:rPr lang="ru-RU" sz="2800" b="1" dirty="0" smtClean="0"/>
              <a:t>2</a:t>
            </a:r>
            <a:r>
              <a:rPr lang="ru-RU" sz="2800" b="1" dirty="0" smtClean="0"/>
              <a:t>. Какой труд могут выполнять дети?</a:t>
            </a:r>
            <a:endParaRPr lang="ru-RU" sz="2800" dirty="0" smtClean="0"/>
          </a:p>
          <a:p>
            <a:endParaRPr lang="ru-RU" sz="800" b="1" dirty="0" smtClean="0"/>
          </a:p>
          <a:p>
            <a:r>
              <a:rPr lang="ru-RU" sz="2800" b="1" dirty="0" smtClean="0"/>
              <a:t>3</a:t>
            </a:r>
            <a:r>
              <a:rPr lang="ru-RU" sz="2800" b="1" dirty="0" smtClean="0"/>
              <a:t>. Как нужно выполнять порученный труд?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01122" cy="642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Тема </a:t>
            </a:r>
            <a:r>
              <a:rPr lang="ru-RU" sz="2400" b="1" u="sng" dirty="0" smtClean="0"/>
              <a:t>урока:</a:t>
            </a:r>
            <a:r>
              <a:rPr lang="ru-RU" sz="2400" b="1" dirty="0" smtClean="0"/>
              <a:t> Полезные стороны </a:t>
            </a:r>
            <a:r>
              <a:rPr lang="ru-RU" sz="2400" b="1" dirty="0" smtClean="0"/>
              <a:t>трудолюбия.</a:t>
            </a:r>
          </a:p>
          <a:p>
            <a:endParaRPr lang="ru-RU" sz="800" b="1" u="sng" dirty="0" smtClean="0"/>
          </a:p>
          <a:p>
            <a:r>
              <a:rPr lang="ru-RU" sz="2400" b="1" u="sng" dirty="0" smtClean="0"/>
              <a:t>Главная </a:t>
            </a:r>
            <a:r>
              <a:rPr lang="ru-RU" sz="2400" b="1" u="sng" dirty="0" smtClean="0"/>
              <a:t>мысль:</a:t>
            </a:r>
            <a:r>
              <a:rPr lang="ru-RU" sz="2400" b="1" dirty="0" smtClean="0"/>
              <a:t> Трудолюбивые приобретают благословение. </a:t>
            </a:r>
            <a:endParaRPr lang="ru-RU" sz="2400" dirty="0" smtClean="0"/>
          </a:p>
          <a:p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2400" b="1" u="sng" dirty="0" smtClean="0"/>
              <a:t>Цели урока</a:t>
            </a:r>
            <a:r>
              <a:rPr lang="ru-RU" sz="2400" b="1" u="sng" dirty="0" smtClean="0"/>
              <a:t>:</a:t>
            </a:r>
          </a:p>
          <a:p>
            <a:endParaRPr lang="ru-RU" sz="800" b="1" u="sng" dirty="0" smtClean="0"/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/>
              <a:t>Расширить </a:t>
            </a:r>
            <a:r>
              <a:rPr lang="ru-RU" sz="2400" b="1" dirty="0" smtClean="0"/>
              <a:t>представление детей о значении труда в жизни человека. </a:t>
            </a:r>
            <a:endParaRPr lang="ru-RU" sz="2400" dirty="0" smtClean="0"/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/>
              <a:t>Убедить в том, что трудолюбие приносит всестороннюю пользу человеку.</a:t>
            </a:r>
            <a:endParaRPr lang="ru-RU" sz="2400" dirty="0" smtClean="0"/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/>
              <a:t>Воспитать в детях любовь к труду.</a:t>
            </a:r>
            <a:endParaRPr lang="ru-RU" sz="2400" dirty="0" smtClean="0"/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/>
              <a:t>Призвать детей к самодисциплине.</a:t>
            </a:r>
            <a:endParaRPr lang="ru-RU" sz="2400" dirty="0" smtClean="0"/>
          </a:p>
          <a:p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2400" b="1" u="sng" dirty="0" smtClean="0"/>
              <a:t>План основной части</a:t>
            </a:r>
            <a:r>
              <a:rPr lang="ru-RU" sz="2400" b="1" u="sng" dirty="0" smtClean="0"/>
              <a:t>:</a:t>
            </a:r>
          </a:p>
          <a:p>
            <a:endParaRPr lang="ru-RU" sz="800" b="1" u="sng" dirty="0" smtClean="0"/>
          </a:p>
          <a:p>
            <a:r>
              <a:rPr lang="ru-RU" sz="2400" b="1" dirty="0" smtClean="0"/>
              <a:t> </a:t>
            </a:r>
            <a:r>
              <a:rPr lang="ru-RU" sz="2400" b="1" dirty="0" smtClean="0"/>
              <a:t>1. Трудолюбие украшает человека.</a:t>
            </a:r>
            <a:endParaRPr lang="ru-RU" sz="2400" dirty="0" smtClean="0"/>
          </a:p>
          <a:p>
            <a:r>
              <a:rPr lang="ru-RU" sz="2400" b="1" dirty="0" smtClean="0"/>
              <a:t> 2. Трудолюбие помогает приобретать друзей.</a:t>
            </a:r>
            <a:endParaRPr lang="ru-RU" sz="2400" dirty="0" smtClean="0"/>
          </a:p>
          <a:p>
            <a:r>
              <a:rPr lang="ru-RU" sz="2400" b="1" dirty="0" smtClean="0"/>
              <a:t> 3. Трудолюбие ведет к достижению успеха.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71472" y="4000504"/>
            <a:ext cx="2214578" cy="10001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ИОАНН</a:t>
            </a:r>
            <a:endParaRPr lang="ru-RU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393273" y="4000504"/>
            <a:ext cx="2214578" cy="10001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ПЁТР</a:t>
            </a:r>
            <a:endParaRPr lang="ru-RU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215074" y="4000504"/>
            <a:ext cx="2214578" cy="10001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ПАВЕЛ</a:t>
            </a:r>
            <a:endParaRPr lang="ru-RU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928926" y="4250537"/>
            <a:ext cx="357190" cy="540000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715008" y="4250537"/>
            <a:ext cx="357190" cy="540000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 rot="5400000">
            <a:off x="4179091" y="-428652"/>
            <a:ext cx="714380" cy="7643866"/>
          </a:xfrm>
          <a:prstGeom prst="leftBrace">
            <a:avLst>
              <a:gd name="adj1" fmla="val 8624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5918" y="1071546"/>
            <a:ext cx="5643602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/>
              <a:t>Библейские личности Нового Завета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14810" y="2071678"/>
            <a:ext cx="642942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 smtClean="0"/>
              <a:t>?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71472" y="4107661"/>
            <a:ext cx="3500462" cy="10001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Личности Ветхого Завета</a:t>
            </a:r>
            <a:endParaRPr lang="ru-RU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 rot="5400000">
            <a:off x="4179091" y="-428652"/>
            <a:ext cx="714380" cy="7643866"/>
          </a:xfrm>
          <a:prstGeom prst="leftBrace">
            <a:avLst>
              <a:gd name="adj1" fmla="val 8624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5918" y="1071546"/>
            <a:ext cx="5643602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/>
              <a:t>Библейская история </a:t>
            </a:r>
          </a:p>
          <a:p>
            <a:pPr algn="ctr"/>
            <a:r>
              <a:rPr lang="ru-RU" sz="2800" b="1" dirty="0" smtClean="0"/>
              <a:t>в  личностях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14810" y="2071678"/>
            <a:ext cx="642942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 smtClean="0"/>
              <a:t>?</a:t>
            </a:r>
            <a:endParaRPr lang="ru-RU" sz="5400" b="1" dirty="0"/>
          </a:p>
        </p:txBody>
      </p:sp>
      <p:sp>
        <p:nvSpPr>
          <p:cNvPr id="10" name="Овал 9"/>
          <p:cNvSpPr/>
          <p:nvPr/>
        </p:nvSpPr>
        <p:spPr>
          <a:xfrm>
            <a:off x="4857752" y="4107661"/>
            <a:ext cx="3500462" cy="10001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Личности Нового Завета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6248" y="4286256"/>
            <a:ext cx="42862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600" b="1" dirty="0" smtClean="0"/>
              <a:t>+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089801"/>
            <a:ext cx="3714776" cy="132160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БИБЛЕЙСКАЯ ИСТОРИЯ В ЛИЧНОСТЯХ</a:t>
            </a:r>
            <a:endParaRPr lang="ru-RU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 rot="5400000">
            <a:off x="4179091" y="-428652"/>
            <a:ext cx="714380" cy="7643866"/>
          </a:xfrm>
          <a:prstGeom prst="leftBrace">
            <a:avLst>
              <a:gd name="adj1" fmla="val 8624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5918" y="1071546"/>
            <a:ext cx="5643602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/>
              <a:t>Изучение </a:t>
            </a:r>
          </a:p>
          <a:p>
            <a:pPr algn="ctr"/>
            <a:r>
              <a:rPr lang="ru-RU" sz="2800" b="1" dirty="0" smtClean="0"/>
              <a:t>Библейской истории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14810" y="2071678"/>
            <a:ext cx="642942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 smtClean="0"/>
              <a:t>?</a:t>
            </a:r>
            <a:endParaRPr lang="ru-RU" sz="5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86248" y="4427437"/>
            <a:ext cx="42862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600" b="1" dirty="0" smtClean="0"/>
              <a:t>+</a:t>
            </a:r>
            <a:endParaRPr lang="ru-RU" sz="3600" b="1" dirty="0"/>
          </a:p>
        </p:txBody>
      </p:sp>
      <p:sp>
        <p:nvSpPr>
          <p:cNvPr id="12" name="Овал 11"/>
          <p:cNvSpPr/>
          <p:nvPr/>
        </p:nvSpPr>
        <p:spPr>
          <a:xfrm>
            <a:off x="4786314" y="4089801"/>
            <a:ext cx="3714776" cy="132160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БИБЛЕЙСКАЯ ИСТОРИЯ В СОБЫТИЯХ</a:t>
            </a:r>
            <a:endParaRPr lang="ru-RU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2214546" y="1285860"/>
            <a:ext cx="4714908" cy="5214974"/>
            <a:chOff x="357158" y="1071546"/>
            <a:chExt cx="4714908" cy="5214974"/>
          </a:xfrm>
          <a:noFill/>
        </p:grpSpPr>
        <p:sp>
          <p:nvSpPr>
            <p:cNvPr id="12" name="Прямоугольник 11"/>
            <p:cNvSpPr/>
            <p:nvPr/>
          </p:nvSpPr>
          <p:spPr>
            <a:xfrm>
              <a:off x="357158" y="1071546"/>
              <a:ext cx="4714908" cy="1000132"/>
            </a:xfrm>
            <a:prstGeom prst="rect">
              <a:avLst/>
            </a:prstGeom>
            <a:grp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tx1"/>
                  </a:solidFill>
                </a:rPr>
                <a:t>ВСТУПЛЕНИЕ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57158" y="2786058"/>
              <a:ext cx="4714908" cy="1785950"/>
            </a:xfrm>
            <a:prstGeom prst="rect">
              <a:avLst/>
            </a:prstGeom>
            <a:grp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tx1"/>
                  </a:solidFill>
                </a:rPr>
                <a:t>ОСНОВНАЯ ЧАСТЬ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57158" y="5286388"/>
              <a:ext cx="4714908" cy="1000132"/>
            </a:xfrm>
            <a:prstGeom prst="rect">
              <a:avLst/>
            </a:prstGeom>
            <a:grp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tx1"/>
                  </a:solidFill>
                </a:rPr>
                <a:t>ЗАКЛЮЧЕНИЕ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2214546" y="4714884"/>
              <a:ext cx="928694" cy="428628"/>
            </a:xfrm>
            <a:prstGeom prst="downArrow">
              <a:avLst/>
            </a:prstGeom>
            <a:grp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2214546" y="2214554"/>
              <a:ext cx="928694" cy="428628"/>
            </a:xfrm>
            <a:prstGeom prst="downArrow">
              <a:avLst/>
            </a:prstGeom>
            <a:grp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85720" y="142852"/>
            <a:ext cx="8429684" cy="720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/>
              <a:t>ОБЩАЯ СТРУКТУРА БИБЛЕЙСКИХ УРОКОВ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215370" cy="71438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ПОСТРОЕНИЕ ОСНОВНОЙ ЧАСТИ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439" y="1000108"/>
            <a:ext cx="8286808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chemeClr val="tx1"/>
                </a:solidFill>
              </a:rPr>
              <a:t>Тематический  урок: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– ряд утверждений, доказательств, обоснований, по определенной теме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39" y="2857496"/>
            <a:ext cx="8286808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chemeClr val="tx1"/>
                </a:solidFill>
              </a:rPr>
              <a:t>Библейский рассказ: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– изложение библейской истории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439" y="4714884"/>
            <a:ext cx="8286808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chemeClr val="tx1"/>
                </a:solidFill>
              </a:rPr>
              <a:t>Разбор Священного Писания: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– изучение определенного библейского отрывка 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501090" cy="928694"/>
          </a:xfrm>
          <a:solidFill>
            <a:schemeClr val="accent1"/>
          </a:solidFill>
        </p:spPr>
        <p:txBody>
          <a:bodyPr anchor="ctr"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ОСНОВНЫЕ ЭТАПЫ ПОДГОТОВКИ УРОКА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860" y="1928802"/>
            <a:ext cx="55721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800" b="1" dirty="0" smtClean="0">
                <a:latin typeface="Calibri" pitchFamily="34" charset="0"/>
              </a:rPr>
              <a:t>1. СОЗДАНИЕ ОСНОВЫ УРОКА</a:t>
            </a:r>
          </a:p>
          <a:p>
            <a:pPr marL="342900" indent="-342900"/>
            <a:endParaRPr lang="ru-RU" sz="2800" b="1" dirty="0" smtClean="0">
              <a:latin typeface="Calibri" pitchFamily="34" charset="0"/>
            </a:endParaRPr>
          </a:p>
          <a:p>
            <a:pPr marL="342900" indent="-342900"/>
            <a:r>
              <a:rPr lang="ru-RU" sz="2800" b="1" dirty="0" smtClean="0">
                <a:latin typeface="Calibri" pitchFamily="34" charset="0"/>
              </a:rPr>
              <a:t>2. РАБОТА НАД ГЛАВНОЙ ЧАСТЬЮ</a:t>
            </a:r>
          </a:p>
          <a:p>
            <a:pPr marL="342900" indent="-342900"/>
            <a:endParaRPr lang="ru-RU" sz="2800" b="1" dirty="0" smtClean="0">
              <a:latin typeface="Calibri" pitchFamily="34" charset="0"/>
            </a:endParaRPr>
          </a:p>
          <a:p>
            <a:pPr marL="342900" indent="-342900"/>
            <a:r>
              <a:rPr lang="ru-RU" sz="2800" b="1" dirty="0" smtClean="0">
                <a:latin typeface="Calibri" pitchFamily="34" charset="0"/>
              </a:rPr>
              <a:t>3. ДОРАБОТКА ДЕТАЛЕЙ УРОКА</a:t>
            </a:r>
            <a:endParaRPr lang="ru-RU" sz="2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285728"/>
            <a:ext cx="8143900" cy="928694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СОЗДАНИЕ ОСНОВЫ УРОКА</a:t>
            </a:r>
            <a:endParaRPr kumimoji="0" lang="ru-RU" sz="24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1857364"/>
            <a:ext cx="58579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2800" b="1" dirty="0" smtClean="0">
                <a:latin typeface="Calibri" pitchFamily="34" charset="0"/>
              </a:rPr>
              <a:t>1. ФОРМУЛИРОВКА  ТЕМЫ</a:t>
            </a:r>
          </a:p>
          <a:p>
            <a:pPr lvl="0">
              <a:spcBef>
                <a:spcPct val="0"/>
              </a:spcBef>
              <a:defRPr/>
            </a:pPr>
            <a:endParaRPr lang="ru-RU" sz="2800" b="1" dirty="0" smtClean="0">
              <a:latin typeface="Calibri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800" b="1" dirty="0" smtClean="0">
                <a:latin typeface="Calibri" pitchFamily="34" charset="0"/>
              </a:rPr>
              <a:t>2. ОПРЕДЕЛЕНИЕ  ГЛАВНОЙ  МЫСЛИ</a:t>
            </a:r>
          </a:p>
          <a:p>
            <a:pPr lvl="0">
              <a:spcBef>
                <a:spcPct val="0"/>
              </a:spcBef>
              <a:defRPr/>
            </a:pPr>
            <a:endParaRPr lang="ru-RU" sz="2800" b="1" dirty="0" smtClean="0">
              <a:latin typeface="Calibri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800" b="1" dirty="0" smtClean="0">
                <a:latin typeface="Calibri" pitchFamily="34" charset="0"/>
              </a:rPr>
              <a:t>3. ПОСТАНОВКА   ЦЕЛИ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446</TotalTime>
  <Words>620</Words>
  <Application>Microsoft Office PowerPoint</Application>
  <PresentationFormat>Экран (4:3)</PresentationFormat>
  <Paragraphs>191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ОСНОВНЫЕ ЭТАПЫ ПОДГОТОВКИ УРОКА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eMachines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этапы подготовки тематического урока</dc:title>
  <dc:creator>Пирогов Александр</dc:creator>
  <cp:lastModifiedBy>Пирогов Александр</cp:lastModifiedBy>
  <cp:revision>47</cp:revision>
  <dcterms:created xsi:type="dcterms:W3CDTF">2015-08-18T16:17:36Z</dcterms:created>
  <dcterms:modified xsi:type="dcterms:W3CDTF">2016-01-15T20:47:21Z</dcterms:modified>
</cp:coreProperties>
</file>